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5" r:id="rId9"/>
    <p:sldId id="268" r:id="rId10"/>
    <p:sldId id="269" r:id="rId11"/>
    <p:sldId id="270" r:id="rId12"/>
    <p:sldId id="271" r:id="rId13"/>
    <p:sldId id="272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66" r:id="rId22"/>
    <p:sldId id="267" r:id="rId23"/>
    <p:sldId id="282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메이플스토리" panose="02000300000000000000" pitchFamily="2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CA31-0D01-42EA-994F-3AB24D48C1DC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47397-5AC9-4295-BD7C-DE2D28C9C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2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A4F1BE8-8807-6A34-7101-76C29433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108" y="1710613"/>
            <a:ext cx="10515600" cy="1769512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5890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9261-6D21-47B2-8D2E-F51E6AD78FEB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9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A96B-1A08-4BE7-B375-A48BB7F70F1D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97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B146-2D5A-471B-9104-B286F95F5A58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>
            <a:lvl1pPr>
              <a:defRPr sz="24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  <a:lvl2pPr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2pPr>
            <a:lvl3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3pPr>
            <a:lvl4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4pPr>
            <a:lvl5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83071-4371-4F06-BB49-80D50B4DD0B7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1AF-7B18-4941-A6B4-F3681F4060F1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C62910-8C08-005E-A122-DD6B6BF6BC65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EB5077-AF88-0C23-A44A-760D1846E65B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E22-DB96-46B0-A328-08BA69541519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4460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51241-897E-F979-9A65-532EBFEA5BA9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71065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9B99-2073-4FAF-91A5-991F6904E7E2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3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EF65-2C8F-4174-9DDE-0E8624841DF4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0967-A451-4886-AFF5-9EA93B59F493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4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048E-4A53-40F4-95EA-581542E33132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4EFA-2A44-402C-9449-FA945D09B5E7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4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15055" y="1879086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Panda Village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/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6571" y="3464647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농사 시스템 기획서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61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308" y="2179326"/>
            <a:ext cx="6554291" cy="36794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물뿌리개 아이템 사용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40013" y="5369570"/>
            <a:ext cx="454255" cy="415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60" y="5538026"/>
            <a:ext cx="414759" cy="414759"/>
          </a:xfrm>
          <a:prstGeom prst="rect">
            <a:avLst/>
          </a:prstGeom>
        </p:spPr>
      </p:pic>
      <p:cxnSp>
        <p:nvCxnSpPr>
          <p:cNvPr id="10" name="직선 연결선 9"/>
          <p:cNvCxnSpPr>
            <a:stCxn id="8" idx="1"/>
            <a:endCxn id="12" idx="3"/>
          </p:cNvCxnSpPr>
          <p:nvPr/>
        </p:nvCxnSpPr>
        <p:spPr>
          <a:xfrm flipH="1" flipV="1">
            <a:off x="2594384" y="4811206"/>
            <a:ext cx="1945629" cy="7659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965" y="4334152"/>
            <a:ext cx="2526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물뿌리개 아이템을 터치하면 작물에 물을 줄 수 있다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경작된 타일에만 사용 가능하며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범위는 플레이어 기준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(|±1|, |±1|)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8" name="직선 연결선 27"/>
          <p:cNvCxnSpPr>
            <a:endCxn id="37" idx="1"/>
          </p:cNvCxnSpPr>
          <p:nvPr/>
        </p:nvCxnSpPr>
        <p:spPr>
          <a:xfrm flipV="1">
            <a:off x="6395058" y="2574571"/>
            <a:ext cx="3004528" cy="16172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399586" y="2312961"/>
            <a:ext cx="26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물뿌리개 아이템을 사용하여 변경된 젖은 흙 타입 타일이다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59329" y="4081856"/>
            <a:ext cx="850576" cy="312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11" y="4191810"/>
            <a:ext cx="414759" cy="41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6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670202"/>
            <a:ext cx="5073193" cy="28233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시간과 아이템 사용 유무에 따른 작물 상태 변화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2362330" y="2452226"/>
            <a:ext cx="828545" cy="16557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7206" y="1492526"/>
            <a:ext cx="2372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내에서 하루가 지나면 씨앗을 심고 물을 뿌린 공간의 작물 상태가 변경된다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물뿌리개 아이템을 사용하지 않으면 작물 상태는 변하지 않는다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22732" y="4113283"/>
            <a:ext cx="850576" cy="312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0068" y="2686452"/>
            <a:ext cx="1264549" cy="722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5310516" y="2452226"/>
            <a:ext cx="4172" cy="2179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32680" y="1484401"/>
            <a:ext cx="28068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실제 시간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초마다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분씩 증가하는 시간 시스템이다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하루 시간은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오전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 부터 익일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까지로 총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시간이며 실제 시간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14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분이 소요된다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73" y="2662077"/>
            <a:ext cx="5073193" cy="283143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757760" y="4150537"/>
            <a:ext cx="246471" cy="2375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004231" y="4150537"/>
            <a:ext cx="246471" cy="2375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8880995" y="2363821"/>
            <a:ext cx="2167" cy="1786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83053" y="1859363"/>
            <a:ext cx="152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일간 물을 하루 안 주었을 때의 모습</a:t>
            </a:r>
            <a:endParaRPr lang="en-US" altLang="ko-KR" sz="14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9172418" y="2363821"/>
            <a:ext cx="743084" cy="1786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93051" y="1864697"/>
            <a:ext cx="152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일간 물을 매일</a:t>
            </a:r>
            <a:endParaRPr lang="en-US" altLang="ko-KR" sz="14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주었을 때의 모습</a:t>
            </a:r>
            <a:endParaRPr lang="en-US" altLang="ko-KR" sz="14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16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800" y="2934695"/>
            <a:ext cx="4128681" cy="3117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4" y="1846194"/>
            <a:ext cx="7007360" cy="39368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작물 수확하기</a:t>
            </a:r>
            <a:endParaRPr lang="ko-KR" altLang="en-US" dirty="0"/>
          </a:p>
        </p:txBody>
      </p:sp>
      <p:cxnSp>
        <p:nvCxnSpPr>
          <p:cNvPr id="28" name="직선 연결선 27"/>
          <p:cNvCxnSpPr>
            <a:stCxn id="37" idx="1"/>
          </p:cNvCxnSpPr>
          <p:nvPr/>
        </p:nvCxnSpPr>
        <p:spPr>
          <a:xfrm flipH="1">
            <a:off x="4484658" y="2134476"/>
            <a:ext cx="3085142" cy="1458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69800" y="1334257"/>
            <a:ext cx="23720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 자란 작물을 터치하면 수확되어 </a:t>
            </a:r>
            <a:r>
              <a:rPr lang="ko-KR" altLang="en-US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인벤토리에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저장된다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완전히 자라지 않은 작물은 수확할 수 없다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수확할 때 낫 아이템을 이용해야 하는 작물도 존재한다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Ex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케일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20109" y="3678523"/>
            <a:ext cx="1264549" cy="722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18212">
            <a:off x="3713086" y="4096817"/>
            <a:ext cx="278594" cy="27859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124545" y="5580495"/>
            <a:ext cx="408561" cy="405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533106" y="5677800"/>
            <a:ext cx="2372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수확된 모습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19978" y="1334257"/>
            <a:ext cx="2372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수확을 하면 심은 곳에서 사라지는 작물이 있고 사라지지 않는 작물이 있다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사라지지 않는 작물은 일정 시간 물을 주면 계절이 끝날 때까지 꾸준히 수확할 수 있다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62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날씨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0" y="1650692"/>
            <a:ext cx="7762430" cy="41334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81480" y="3717434"/>
            <a:ext cx="1264549" cy="722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4839110" y="2519464"/>
            <a:ext cx="3925511" cy="11979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60640" y="2075843"/>
            <a:ext cx="2372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날씨는 맑은 날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 오는 날이 존재한다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비가 오는 날에는 물뿌리개 아이템을 사용하지 않아도 모든 경작 타일이 물을 준 상태로 변한다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28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092997"/>
              </p:ext>
            </p:extLst>
          </p:nvPr>
        </p:nvGraphicFramePr>
        <p:xfrm>
          <a:off x="1803400" y="1627309"/>
          <a:ext cx="8128000" cy="4036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파스닙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746512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35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 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3" t="648" r="57083" b="94491"/>
          <a:stretch/>
        </p:blipFill>
        <p:spPr>
          <a:xfrm>
            <a:off x="3046414" y="4385813"/>
            <a:ext cx="4524374" cy="13890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4" t="48617" r="29099" b="48574"/>
          <a:stretch/>
        </p:blipFill>
        <p:spPr>
          <a:xfrm>
            <a:off x="9259693" y="4813731"/>
            <a:ext cx="483295" cy="53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76483"/>
              </p:ext>
            </p:extLst>
          </p:nvPr>
        </p:nvGraphicFramePr>
        <p:xfrm>
          <a:off x="1803400" y="1627309"/>
          <a:ext cx="8128000" cy="4036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콜리플라워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746512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175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 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3" t="5497" r="55035" b="90970"/>
          <a:stretch/>
        </p:blipFill>
        <p:spPr>
          <a:xfrm>
            <a:off x="3172716" y="4549323"/>
            <a:ext cx="4062217" cy="869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561705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0" t="48617" r="20782" b="48746"/>
          <a:stretch/>
        </p:blipFill>
        <p:spPr>
          <a:xfrm>
            <a:off x="9267825" y="4733591"/>
            <a:ext cx="485775" cy="5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4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4" t="-469" r="-1864" b="94490"/>
          <a:stretch/>
        </p:blipFill>
        <p:spPr>
          <a:xfrm>
            <a:off x="3476820" y="4416724"/>
            <a:ext cx="3867150" cy="128685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583868"/>
              </p:ext>
            </p:extLst>
          </p:nvPr>
        </p:nvGraphicFramePr>
        <p:xfrm>
          <a:off x="1803400" y="1627309"/>
          <a:ext cx="8128000" cy="4036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완두콩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746512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첫 수확 이후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40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5     6      7     8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19" t="48845" r="24860" b="48797"/>
          <a:stretch/>
        </p:blipFill>
        <p:spPr>
          <a:xfrm>
            <a:off x="9243333" y="4854943"/>
            <a:ext cx="5048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9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992137"/>
              </p:ext>
            </p:extLst>
          </p:nvPr>
        </p:nvGraphicFramePr>
        <p:xfrm>
          <a:off x="1803400" y="1627309"/>
          <a:ext cx="8128000" cy="4036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케일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746512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낫 아이템 이용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110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 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6" t="8831" r="9634" b="86469"/>
          <a:stretch/>
        </p:blipFill>
        <p:spPr>
          <a:xfrm>
            <a:off x="3442608" y="4433589"/>
            <a:ext cx="3819525" cy="12676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3" t="48745" r="8391" b="48574"/>
          <a:stretch/>
        </p:blipFill>
        <p:spPr>
          <a:xfrm>
            <a:off x="9262836" y="4817963"/>
            <a:ext cx="476250" cy="5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3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7" t="4580" r="5427" b="90720"/>
          <a:stretch/>
        </p:blipFill>
        <p:spPr>
          <a:xfrm>
            <a:off x="3468185" y="4486719"/>
            <a:ext cx="3800054" cy="1171363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55891"/>
              </p:ext>
            </p:extLst>
          </p:nvPr>
        </p:nvGraphicFramePr>
        <p:xfrm>
          <a:off x="1803400" y="1627309"/>
          <a:ext cx="8128000" cy="4036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감자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746512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20%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확률로 </a:t>
                      </a:r>
                      <a:r>
                        <a:rPr lang="en-US" altLang="ko-KR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 추가 획득 가능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80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5      6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4" t="48821" r="16590" b="48727"/>
          <a:stretch/>
        </p:blipFill>
        <p:spPr>
          <a:xfrm>
            <a:off x="9262836" y="4839760"/>
            <a:ext cx="476250" cy="4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6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1" t="54446" r="5693" b="40854"/>
          <a:stretch/>
        </p:blipFill>
        <p:spPr>
          <a:xfrm>
            <a:off x="3468185" y="4486719"/>
            <a:ext cx="3800054" cy="1171363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53689"/>
              </p:ext>
            </p:extLst>
          </p:nvPr>
        </p:nvGraphicFramePr>
        <p:xfrm>
          <a:off x="1803400" y="1627309"/>
          <a:ext cx="8128000" cy="4036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푸른 재즈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746512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6" t="43560" r="8308" b="53988"/>
          <a:stretch/>
        </p:blipFill>
        <p:spPr>
          <a:xfrm>
            <a:off x="9262836" y="4839760"/>
            <a:ext cx="476250" cy="4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296309"/>
              </p:ext>
            </p:extLst>
          </p:nvPr>
        </p:nvGraphicFramePr>
        <p:xfrm>
          <a:off x="662417" y="1616652"/>
          <a:ext cx="10836855" cy="30532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0128">
                  <a:extLst>
                    <a:ext uri="{9D8B030D-6E8A-4147-A177-3AD203B41FA5}">
                      <a16:colId xmlns:a16="http://schemas.microsoft.com/office/drawing/2014/main" val="304013688"/>
                    </a:ext>
                  </a:extLst>
                </a:gridCol>
                <a:gridCol w="3040084">
                  <a:extLst>
                    <a:ext uri="{9D8B030D-6E8A-4147-A177-3AD203B41FA5}">
                      <a16:colId xmlns:a16="http://schemas.microsoft.com/office/drawing/2014/main" val="3927873232"/>
                    </a:ext>
                  </a:extLst>
                </a:gridCol>
                <a:gridCol w="840921">
                  <a:extLst>
                    <a:ext uri="{9D8B030D-6E8A-4147-A177-3AD203B41FA5}">
                      <a16:colId xmlns:a16="http://schemas.microsoft.com/office/drawing/2014/main" val="541522031"/>
                    </a:ext>
                  </a:extLst>
                </a:gridCol>
                <a:gridCol w="3110593">
                  <a:extLst>
                    <a:ext uri="{9D8B030D-6E8A-4147-A177-3AD203B41FA5}">
                      <a16:colId xmlns:a16="http://schemas.microsoft.com/office/drawing/2014/main" val="100223537"/>
                    </a:ext>
                  </a:extLst>
                </a:gridCol>
                <a:gridCol w="2845129">
                  <a:extLst>
                    <a:ext uri="{9D8B030D-6E8A-4147-A177-3AD203B41FA5}">
                      <a16:colId xmlns:a16="http://schemas.microsoft.com/office/drawing/2014/main" val="3099283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버전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일시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분류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내용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작성자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3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기획 의도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18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시스템 정의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662"/>
                  </a:ext>
                </a:extLst>
              </a:tr>
              <a:tr h="45737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구성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흐름도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2022-09-18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시스템 설명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756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2022-09-18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파라미터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정의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4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2022-09-18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테이블 정의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8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578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41650"/>
              </p:ext>
            </p:extLst>
          </p:nvPr>
        </p:nvGraphicFramePr>
        <p:xfrm>
          <a:off x="1803400" y="1627309"/>
          <a:ext cx="8128000" cy="4036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튤립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746512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30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t="54293" r="55974" b="41007"/>
          <a:stretch/>
        </p:blipFill>
        <p:spPr>
          <a:xfrm>
            <a:off x="3468185" y="4486719"/>
            <a:ext cx="3800054" cy="11713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3" t="43640" r="16721" b="53908"/>
          <a:stretch/>
        </p:blipFill>
        <p:spPr>
          <a:xfrm>
            <a:off x="9262836" y="4839760"/>
            <a:ext cx="476250" cy="4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농사 시스템 흐름도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23" y="412884"/>
            <a:ext cx="2775414" cy="60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0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321041"/>
              </p:ext>
            </p:extLst>
          </p:nvPr>
        </p:nvGraphicFramePr>
        <p:xfrm>
          <a:off x="461661" y="1423130"/>
          <a:ext cx="10515600" cy="2463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58050047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6602846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4691365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731099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12405634"/>
                    </a:ext>
                  </a:extLst>
                </a:gridCol>
              </a:tblGrid>
              <a:tr h="4543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파라미터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설명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수치 범위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수치 결정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898829"/>
                  </a:ext>
                </a:extLst>
              </a:tr>
              <a:tr h="454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한글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영어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94429"/>
                  </a:ext>
                </a:extLst>
              </a:tr>
              <a:tr h="454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time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시간이 지나면 작물이 자라난다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0~20(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 시간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분</a:t>
                      </a:r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= 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실제 시간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초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24299"/>
                  </a:ext>
                </a:extLst>
              </a:tr>
              <a:tr h="450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젖은 경작 타일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wateringDirtTile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물뿌리개 아이템을 이용하여 씨앗에 물을 뿌린다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타일 테이블에 정의된 </a:t>
                      </a:r>
                      <a:r>
                        <a:rPr lang="en-US" altLang="ko-KR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wateringDirt</a:t>
                      </a:r>
                      <a:r>
                        <a:rPr lang="en-US" altLang="ko-KR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타일의 존재 유무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048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12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테이블 정의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914" y="1159817"/>
            <a:ext cx="10589740" cy="2565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683" y="759364"/>
            <a:ext cx="2601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작물 테이블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21" y="4072000"/>
            <a:ext cx="1449847" cy="19130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0621" y="3670816"/>
            <a:ext cx="2601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도구 테이블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14" y="4051469"/>
            <a:ext cx="1933575" cy="1933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914" y="3670816"/>
            <a:ext cx="2601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 테이블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324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76A8B-E692-DE33-1EC5-37541637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F40E78D-A0F5-8C04-9DCE-EDD7220E2FC1}"/>
              </a:ext>
            </a:extLst>
          </p:cNvPr>
          <p:cNvSpPr txBox="1">
            <a:spLocks/>
          </p:cNvSpPr>
          <p:nvPr/>
        </p:nvSpPr>
        <p:spPr>
          <a:xfrm>
            <a:off x="1079329" y="1140031"/>
            <a:ext cx="3350167" cy="476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1.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기획 의도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2.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시스템 정의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3.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화면 구성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4.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시스템 설명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5.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흐름도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6. </a:t>
            </a:r>
            <a:r>
              <a:rPr lang="ko-KR" altLang="en-US" dirty="0" err="1" smtClean="0">
                <a:latin typeface="메이플스토리" panose="02000300000000000000" charset="-127"/>
                <a:ea typeface="메이플스토리" panose="02000300000000000000" charset="-127"/>
              </a:rPr>
              <a:t>파라미터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 정의</a:t>
            </a:r>
            <a:endParaRPr lang="en-US" altLang="ko-KR" dirty="0" smtClean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 smtClean="0">
                <a:latin typeface="메이플스토리" panose="02000300000000000000" charset="-127"/>
                <a:ea typeface="메이플스토리" panose="02000300000000000000" charset="-127"/>
              </a:rPr>
              <a:t>7.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테이블 정의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9051BB-9577-4EDA-1AB0-410728793FAF}"/>
              </a:ext>
            </a:extLst>
          </p:cNvPr>
          <p:cNvCxnSpPr/>
          <p:nvPr/>
        </p:nvCxnSpPr>
        <p:spPr>
          <a:xfrm>
            <a:off x="3642360" y="1531917"/>
            <a:ext cx="5260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D5D26D-7390-8CD4-9458-A9F40BA506C0}"/>
              </a:ext>
            </a:extLst>
          </p:cNvPr>
          <p:cNvSpPr txBox="1"/>
          <p:nvPr/>
        </p:nvSpPr>
        <p:spPr>
          <a:xfrm>
            <a:off x="9027231" y="134725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A3F3592-C628-B7B6-BB4C-122A9B2B84B8}"/>
              </a:ext>
            </a:extLst>
          </p:cNvPr>
          <p:cNvCxnSpPr>
            <a:cxnSpLocks/>
          </p:cNvCxnSpPr>
          <p:nvPr/>
        </p:nvCxnSpPr>
        <p:spPr>
          <a:xfrm>
            <a:off x="3642360" y="2179617"/>
            <a:ext cx="5260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3D6700-96D0-804C-0119-224038F38E13}"/>
              </a:ext>
            </a:extLst>
          </p:cNvPr>
          <p:cNvSpPr txBox="1"/>
          <p:nvPr/>
        </p:nvSpPr>
        <p:spPr>
          <a:xfrm>
            <a:off x="9013376" y="19949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C8798B3-3D04-D74C-08F9-B7D27E49400A}"/>
              </a:ext>
            </a:extLst>
          </p:cNvPr>
          <p:cNvCxnSpPr>
            <a:cxnSpLocks/>
          </p:cNvCxnSpPr>
          <p:nvPr/>
        </p:nvCxnSpPr>
        <p:spPr>
          <a:xfrm>
            <a:off x="3642360" y="2827317"/>
            <a:ext cx="5260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64BD32-61BD-4579-9D95-F239850CA4A5}"/>
              </a:ext>
            </a:extLst>
          </p:cNvPr>
          <p:cNvSpPr txBox="1"/>
          <p:nvPr/>
        </p:nvSpPr>
        <p:spPr>
          <a:xfrm>
            <a:off x="8902536" y="264265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6C51C5-9740-73A2-7264-88D7E1264954}"/>
              </a:ext>
            </a:extLst>
          </p:cNvPr>
          <p:cNvCxnSpPr>
            <a:cxnSpLocks/>
          </p:cNvCxnSpPr>
          <p:nvPr/>
        </p:nvCxnSpPr>
        <p:spPr>
          <a:xfrm>
            <a:off x="3699164" y="3532311"/>
            <a:ext cx="5203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C9D87A-80EE-395E-AA52-56A7721E7095}"/>
              </a:ext>
            </a:extLst>
          </p:cNvPr>
          <p:cNvSpPr txBox="1"/>
          <p:nvPr/>
        </p:nvSpPr>
        <p:spPr>
          <a:xfrm>
            <a:off x="8902536" y="334764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FE5329-0B9E-C7C5-433F-7820F48A59BF}"/>
              </a:ext>
            </a:extLst>
          </p:cNvPr>
          <p:cNvCxnSpPr>
            <a:cxnSpLocks/>
          </p:cNvCxnSpPr>
          <p:nvPr/>
        </p:nvCxnSpPr>
        <p:spPr>
          <a:xfrm>
            <a:off x="3699164" y="4185856"/>
            <a:ext cx="5203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851DD2-BF5F-6721-1D8C-3B82E6DB559E}"/>
              </a:ext>
            </a:extLst>
          </p:cNvPr>
          <p:cNvSpPr txBox="1"/>
          <p:nvPr/>
        </p:nvSpPr>
        <p:spPr>
          <a:xfrm>
            <a:off x="8902536" y="400119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A3D7533-D4F7-90D6-205C-052E31540590}"/>
              </a:ext>
            </a:extLst>
          </p:cNvPr>
          <p:cNvCxnSpPr>
            <a:cxnSpLocks/>
          </p:cNvCxnSpPr>
          <p:nvPr/>
        </p:nvCxnSpPr>
        <p:spPr>
          <a:xfrm>
            <a:off x="3699164" y="4861755"/>
            <a:ext cx="5203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61E8758-ACC3-644C-755B-2168082D68A0}"/>
              </a:ext>
            </a:extLst>
          </p:cNvPr>
          <p:cNvSpPr txBox="1"/>
          <p:nvPr/>
        </p:nvSpPr>
        <p:spPr>
          <a:xfrm>
            <a:off x="8902536" y="4677089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3D7533-D4F7-90D6-205C-052E31540590}"/>
              </a:ext>
            </a:extLst>
          </p:cNvPr>
          <p:cNvCxnSpPr>
            <a:cxnSpLocks/>
          </p:cNvCxnSpPr>
          <p:nvPr/>
        </p:nvCxnSpPr>
        <p:spPr>
          <a:xfrm>
            <a:off x="3699164" y="5537654"/>
            <a:ext cx="5203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1E8758-ACC3-644C-755B-2168082D68A0}"/>
              </a:ext>
            </a:extLst>
          </p:cNvPr>
          <p:cNvSpPr txBox="1"/>
          <p:nvPr/>
        </p:nvSpPr>
        <p:spPr>
          <a:xfrm>
            <a:off x="8902536" y="535298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31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기획 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씨앗을 심고 매일 물을 주어 시간이 지나면 작물이 </a:t>
            </a:r>
            <a:r>
              <a:rPr lang="ko-KR" altLang="en-US" dirty="0" smtClean="0"/>
              <a:t>자라는 농사 시스템이다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귀농하면 가장 먼저 떠오르는 것은 농사이기 때문에 농사 간접 체험을 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 자란 작물을 수확하여 재화를 얻고 자신만의 농장을 꾸미며 성취감을 얻는다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988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시스템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2125130" cy="4351338"/>
          </a:xfrm>
        </p:spPr>
        <p:txBody>
          <a:bodyPr/>
          <a:lstStyle/>
          <a:p>
            <a:r>
              <a:rPr lang="ko-KR" altLang="en-US" dirty="0" smtClean="0"/>
              <a:t>농장에 존재하는 흙을 호미 아이템으로 땅을 일구고 씨앗을 심은 뒤 물뿌리개로 매일 물을 주면 작물이 자라는 시스템이다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게임 내에서 다음 </a:t>
            </a:r>
            <a:r>
              <a:rPr lang="ko-KR" altLang="en-US" dirty="0" smtClean="0"/>
              <a:t>날이 되면 </a:t>
            </a:r>
            <a:r>
              <a:rPr lang="ko-KR" altLang="en-US" dirty="0"/>
              <a:t>전날에 준 </a:t>
            </a:r>
            <a:r>
              <a:rPr lang="ko-KR" altLang="en-US" dirty="0" smtClean="0"/>
              <a:t>물이 </a:t>
            </a:r>
            <a:r>
              <a:rPr lang="ko-KR" altLang="en-US" dirty="0"/>
              <a:t>말라 사라지고 </a:t>
            </a:r>
            <a:r>
              <a:rPr lang="ko-KR" altLang="en-US" dirty="0" smtClean="0"/>
              <a:t>토양을 경작한 흔적과 씨앗만 남는다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일정 시간이 지나면 작물이 자라고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다 자란 작물은 수확하고 판매하여 재화를 벌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9594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화면 구성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3" y="1659033"/>
            <a:ext cx="5984557" cy="32482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49803" y="1659033"/>
            <a:ext cx="1474797" cy="80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86945" y="2898405"/>
            <a:ext cx="299413" cy="47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21434" y="3258189"/>
            <a:ext cx="700281" cy="234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09147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17964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21282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08496" y="266644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1434" y="299941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6336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42657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5375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8827" y="208658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93440" y="415830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⑦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093226"/>
              </p:ext>
            </p:extLst>
          </p:nvPr>
        </p:nvGraphicFramePr>
        <p:xfrm>
          <a:off x="6746784" y="1342650"/>
          <a:ext cx="4858398" cy="3856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36">
                  <a:extLst>
                    <a:ext uri="{9D8B030D-6E8A-4147-A177-3AD203B41FA5}">
                      <a16:colId xmlns:a16="http://schemas.microsoft.com/office/drawing/2014/main" val="4071537541"/>
                    </a:ext>
                  </a:extLst>
                </a:gridCol>
                <a:gridCol w="1200378">
                  <a:extLst>
                    <a:ext uri="{9D8B030D-6E8A-4147-A177-3AD203B41FA5}">
                      <a16:colId xmlns:a16="http://schemas.microsoft.com/office/drawing/2014/main" val="2715944699"/>
                    </a:ext>
                  </a:extLst>
                </a:gridCol>
                <a:gridCol w="3196284">
                  <a:extLst>
                    <a:ext uri="{9D8B030D-6E8A-4147-A177-3AD203B41FA5}">
                      <a16:colId xmlns:a16="http://schemas.microsoft.com/office/drawing/2014/main" val="3247303386"/>
                    </a:ext>
                  </a:extLst>
                </a:gridCol>
              </a:tblGrid>
              <a:tr h="280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번호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명칭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기능 및 설명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03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농사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수행하는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주체로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 직접 움직일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13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흙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타일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호미 아이템으로 경작할 수 있는 공간이다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82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 흙 타일을 터치하면 땅을 경작할 수 있다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흙을 제외한 다른 곳을 터치하게 되면 체력이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-2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씩 깎이고 아무 일도 발생하지 않는다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54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물뿌리개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호미를 사용하여 일군 땅에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물을 줄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작물을 성장시키는 요소로 완전히 자랄 때까지 씨앗에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물을 줘야한다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물가 근처에 가면 물뿌리개의 물을 채울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한 번 물을 채우면 최대 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40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회 까지 물을 뿌릴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26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아이템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경작한 땅에 심고 물을 주면 성장한다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매일 물을 주어야 작물이 자란다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70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시스템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밭에 심은 작물에 매일 물을 주고 시간이 지나면 작물이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자라난다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76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에너지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플레이어의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체력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 출력된다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도끼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물뿌리개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곡괭이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낫을 사용하면 체력은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-2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씩 깎인다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01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인벤토리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플레이어의 아이템을 획득 및 저장하는 공간이다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인벤토리에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존재하는 아이템을 터치하면 해당 아이템을 사용할 수 있다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136523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6017266" y="3776349"/>
            <a:ext cx="350140" cy="1043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401967" y="4358640"/>
            <a:ext cx="3901553" cy="51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46183" y="411240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⑧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2125130" cy="4351338"/>
          </a:xfrm>
        </p:spPr>
        <p:txBody>
          <a:bodyPr/>
          <a:lstStyle/>
          <a:p>
            <a:r>
              <a:rPr lang="ko-KR" altLang="en-US" dirty="0" smtClean="0"/>
              <a:t>경작 전 화면 구성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9264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화면 구성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3" y="1659033"/>
            <a:ext cx="5984557" cy="32482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49803" y="1659033"/>
            <a:ext cx="1474797" cy="80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86945" y="2898405"/>
            <a:ext cx="299413" cy="47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21434" y="3258189"/>
            <a:ext cx="700281" cy="234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09147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17964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21282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08496" y="266644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1434" y="299941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6336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42657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5375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8827" y="208658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93440" y="415830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⑦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708557"/>
              </p:ext>
            </p:extLst>
          </p:nvPr>
        </p:nvGraphicFramePr>
        <p:xfrm>
          <a:off x="6746784" y="1342650"/>
          <a:ext cx="4858398" cy="4227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36">
                  <a:extLst>
                    <a:ext uri="{9D8B030D-6E8A-4147-A177-3AD203B41FA5}">
                      <a16:colId xmlns:a16="http://schemas.microsoft.com/office/drawing/2014/main" val="4071537541"/>
                    </a:ext>
                  </a:extLst>
                </a:gridCol>
                <a:gridCol w="1200378">
                  <a:extLst>
                    <a:ext uri="{9D8B030D-6E8A-4147-A177-3AD203B41FA5}">
                      <a16:colId xmlns:a16="http://schemas.microsoft.com/office/drawing/2014/main" val="2715944699"/>
                    </a:ext>
                  </a:extLst>
                </a:gridCol>
                <a:gridCol w="3196284">
                  <a:extLst>
                    <a:ext uri="{9D8B030D-6E8A-4147-A177-3AD203B41FA5}">
                      <a16:colId xmlns:a16="http://schemas.microsoft.com/office/drawing/2014/main" val="3247303386"/>
                    </a:ext>
                  </a:extLst>
                </a:gridCol>
              </a:tblGrid>
              <a:tr h="280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번호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명칭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기능 및 설명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03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농사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수행하는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주체로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 직접 움직일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13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흙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타일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호미 아이템으로 경작할 수 있는 공간이다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82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 흙 타일을 터치하면 땅을 경작할 수 있다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흙을 제외한 다른 곳을 터치하게 되면 체력이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-2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씩 깎이고 아무 일도 발생하지 않는다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54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물뿌리개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호미를 사용하여 일군 땅에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물을 줄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작물을 성장시키는 요소로 완전히 자랄 때까지 씨앗에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물을 줘야한다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물가 근처에 가면 물뿌리개의 물을 채울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한 번 물을 채우면 최대 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40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회 까지 물을 뿌릴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26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아이템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경작한 땅에 심고 물을 주면 성장한다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매일 물을 주어야 작물이 자란다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70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시스템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밭에 심은 작물에 매일 물을 주고 시간이 지나면 작물이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자라난다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76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에너지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플레이어의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체력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 출력된다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도끼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물뿌리개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곡괭이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낫을 사용하면 체력은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-2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씩 깎인다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01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인벤토리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플레이어의 아이템을 획득 및 저장하는 공간이다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인벤토리에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존재하는 아이템을 터치하면 해당 아이템을 사용할 수 있다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13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아이템 사용 타일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농사 관련 아이템 사용 시 타일이 변경된다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937605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6017266" y="3776349"/>
            <a:ext cx="350140" cy="1043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401967" y="4358640"/>
            <a:ext cx="3901553" cy="51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46183" y="411240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⑧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20" y="3492955"/>
            <a:ext cx="721446" cy="25201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992020" y="3483466"/>
            <a:ext cx="700281" cy="234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28641" y="3317557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⑨</a:t>
            </a:r>
          </a:p>
        </p:txBody>
      </p:sp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2125130" cy="4351338"/>
          </a:xfrm>
        </p:spPr>
        <p:txBody>
          <a:bodyPr/>
          <a:lstStyle/>
          <a:p>
            <a:r>
              <a:rPr lang="ko-KR" altLang="en-US" dirty="0" smtClean="0"/>
              <a:t>경작 후 화면 구성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1566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호미 아이템 사용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98772"/>
            <a:ext cx="6182591" cy="35070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56975" y="5397112"/>
            <a:ext cx="454255" cy="415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18" y="5597490"/>
            <a:ext cx="414759" cy="414759"/>
          </a:xfrm>
          <a:prstGeom prst="rect">
            <a:avLst/>
          </a:prstGeom>
        </p:spPr>
      </p:pic>
      <p:cxnSp>
        <p:nvCxnSpPr>
          <p:cNvPr id="10" name="직선 연결선 9"/>
          <p:cNvCxnSpPr>
            <a:endCxn id="12" idx="3"/>
          </p:cNvCxnSpPr>
          <p:nvPr/>
        </p:nvCxnSpPr>
        <p:spPr>
          <a:xfrm flipH="1" flipV="1">
            <a:off x="3014778" y="5061720"/>
            <a:ext cx="1294654" cy="4473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8359" y="4476944"/>
            <a:ext cx="25264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호미 아이템을 터치하면 플레이어가 경작 행위를 할 수 있다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 위치가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(0,0)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 때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(|±1|, |±1|)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범위의 위치를 터치해야만 사용 가능하다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09676" y="3650273"/>
            <a:ext cx="454255" cy="5772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005497" y="1975321"/>
            <a:ext cx="1370618" cy="1674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93985" y="1347169"/>
            <a:ext cx="306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집안에서 농장으로 이동한다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46452" y="3899647"/>
            <a:ext cx="363224" cy="327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598599" y="2479899"/>
            <a:ext cx="583251" cy="520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181529" y="4235142"/>
            <a:ext cx="336905" cy="384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7222931" y="1672528"/>
            <a:ext cx="1932180" cy="9156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28982" y="1144246"/>
            <a:ext cx="3063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3-2.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 타입 타일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해당 타일에서는 호미를 이용한 경작 행위를 실행하면 경작 애니메이션이 나오고 타일은 변경되지 않는다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 flipV="1">
            <a:off x="2804469" y="3243164"/>
            <a:ext cx="2886337" cy="6802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318" y="2617437"/>
            <a:ext cx="30630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3-1.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흙 타입 타일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호미 아이템을 이용하여 경작하면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경작 애니메이션이 실행되고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경작된 타일로 변경된다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 경작된 타일로 변경된 후 같은 행위를 반복해도 타일은 변화하지 않는다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518434" y="3563113"/>
            <a:ext cx="3141854" cy="947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14158" y="3159938"/>
            <a:ext cx="257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3-3.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농장에 랜덤으로 생성되는 </a:t>
            </a:r>
            <a:r>
              <a:rPr lang="ko-KR" altLang="en-US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풀더미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오브젝트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흙 타입 타일 위에 생성되며 호미 아이템으로 제거할 수 있다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506110" y="4302281"/>
            <a:ext cx="904465" cy="520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endCxn id="42" idx="3"/>
          </p:cNvCxnSpPr>
          <p:nvPr/>
        </p:nvCxnSpPr>
        <p:spPr>
          <a:xfrm flipH="1" flipV="1">
            <a:off x="8410575" y="4562519"/>
            <a:ext cx="1122045" cy="1466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614158" y="4296666"/>
            <a:ext cx="257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3-4.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농장에 랜덤으로 생성되는 나무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돌덩이 오브젝트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흙 타입 타일 위에 생성되며 호미 아이템으로 제거할 수 없다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18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22" y="1755591"/>
            <a:ext cx="6533136" cy="36415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씨앗 아이템 사용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49663" y="4904058"/>
            <a:ext cx="454255" cy="415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06" y="5104436"/>
            <a:ext cx="414759" cy="414759"/>
          </a:xfrm>
          <a:prstGeom prst="rect">
            <a:avLst/>
          </a:prstGeom>
        </p:spPr>
      </p:pic>
      <p:cxnSp>
        <p:nvCxnSpPr>
          <p:cNvPr id="10" name="직선 연결선 9"/>
          <p:cNvCxnSpPr>
            <a:stCxn id="8" idx="1"/>
            <a:endCxn id="12" idx="3"/>
          </p:cNvCxnSpPr>
          <p:nvPr/>
        </p:nvCxnSpPr>
        <p:spPr>
          <a:xfrm flipH="1" flipV="1">
            <a:off x="2594384" y="4776581"/>
            <a:ext cx="2955279" cy="3350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965" y="3868640"/>
            <a:ext cx="25264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2-1.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씨앗 아이템을 터치하면 플레이어가 터치한 아이템을 들고 있는 모습으로 바뀐다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씨앗 아이템은 경작된 타일에만 사용 가능하다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범위는 플레이어 기준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(|±1|,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|±1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|)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벗어난 곳을 터치하면 아무 일도 일어나지 않는다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41858" y="2939146"/>
            <a:ext cx="454255" cy="735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3"/>
            <a:endCxn id="13" idx="1"/>
          </p:cNvCxnSpPr>
          <p:nvPr/>
        </p:nvCxnSpPr>
        <p:spPr>
          <a:xfrm flipV="1">
            <a:off x="2594384" y="3306694"/>
            <a:ext cx="3147474" cy="1469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714625" y="2728269"/>
            <a:ext cx="2880850" cy="9681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0215" y="2372742"/>
            <a:ext cx="26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호미 아이템을 이용하여 변경된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경작 타일이다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071048" y="2803186"/>
            <a:ext cx="3459827" cy="11249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511300" y="2571430"/>
            <a:ext cx="257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2-2.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경작된 타일 위를 터치하면 씨앗 오브젝트가 생성된다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한번 시앗을 심은 위치에는 수확하기 전까지 심기지 않는다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90657" y="3674240"/>
            <a:ext cx="904465" cy="637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741858" y="3665438"/>
            <a:ext cx="658381" cy="312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85" y="3802072"/>
            <a:ext cx="414759" cy="41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15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4600</TotalTime>
  <Words>1492</Words>
  <Application>Microsoft Office PowerPoint</Application>
  <PresentationFormat>와이드스크린</PresentationFormat>
  <Paragraphs>360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맑은 고딕</vt:lpstr>
      <vt:lpstr>메이플스토리</vt:lpstr>
      <vt:lpstr>Office 테마</vt:lpstr>
      <vt:lpstr>Panda Village </vt:lpstr>
      <vt:lpstr>History</vt:lpstr>
      <vt:lpstr>Index</vt:lpstr>
      <vt:lpstr>1. 기획 의도</vt:lpstr>
      <vt:lpstr>2. 시스템 정의</vt:lpstr>
      <vt:lpstr>3. 화면 구성</vt:lpstr>
      <vt:lpstr>3. 화면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5. 농사 시스템 흐름도</vt:lpstr>
      <vt:lpstr>6. 파라미터 정의</vt:lpstr>
      <vt:lpstr>7. 테이블 정의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서울IT</dc:creator>
  <cp:lastModifiedBy>현</cp:lastModifiedBy>
  <cp:revision>163</cp:revision>
  <dcterms:created xsi:type="dcterms:W3CDTF">2022-09-02T05:25:13Z</dcterms:created>
  <dcterms:modified xsi:type="dcterms:W3CDTF">2022-09-18T18:45:46Z</dcterms:modified>
</cp:coreProperties>
</file>